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75" r:id="rId1"/>
  </p:sldMasterIdLst>
  <p:notesMasterIdLst>
    <p:notesMasterId r:id="rId10"/>
  </p:notesMasterIdLst>
  <p:sldIdLst>
    <p:sldId id="328" r:id="rId2"/>
    <p:sldId id="329" r:id="rId3"/>
    <p:sldId id="333" r:id="rId4"/>
    <p:sldId id="330" r:id="rId5"/>
    <p:sldId id="331" r:id="rId6"/>
    <p:sldId id="334" r:id="rId7"/>
    <p:sldId id="290" r:id="rId8"/>
    <p:sldId id="288" r:id="rId9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76D6FF"/>
    <a:srgbClr val="FF7E79"/>
    <a:srgbClr val="D4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B59529-5F85-4907-8E32-5916BF568B2D}">
  <a:tblStyle styleId="{EEB59529-5F85-4907-8E32-5916BF568B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22" autoAdjust="0"/>
  </p:normalViewPr>
  <p:slideViewPr>
    <p:cSldViewPr snapToGrid="0">
      <p:cViewPr varScale="1">
        <p:scale>
          <a:sx n="141" d="100"/>
          <a:sy n="141" d="100"/>
        </p:scale>
        <p:origin x="1066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411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40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0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99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419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3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575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9fa94098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9fa94098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8" r:id="rId3"/>
    <p:sldLayoutId id="2147483663" r:id="rId4"/>
    <p:sldLayoutId id="2147483670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thewtancik.com/ner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bmild/nerf?ysclid=lr7x19xkcg208446575" TargetMode="External"/><Relationship Id="rId5" Type="http://schemas.openxmlformats.org/officeDocument/2006/relationships/hyperlink" Target="http://graphics.csie.ncku.edu.tw/2020%20CG/NeRF_present.pdf" TargetMode="External"/><Relationship Id="rId4" Type="http://schemas.openxmlformats.org/officeDocument/2006/relationships/hyperlink" Target="https://keep-current.vercel.app/nerf-representing-scenes-as-neural-radiance-fields-for-view-synthesi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Result comparison, notes, conclusions</a:t>
            </a: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56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A9DD8-4B75-1A96-ACC7-61931539C4B5}"/>
              </a:ext>
            </a:extLst>
          </p:cNvPr>
          <p:cNvSpPr txBox="1"/>
          <p:nvPr/>
        </p:nvSpPr>
        <p:spPr>
          <a:xfrm>
            <a:off x="865703" y="1061785"/>
            <a:ext cx="78887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-52"/>
              </a:rPr>
              <a:t>State-of-the-art methods compared to NeRF:</a:t>
            </a:r>
          </a:p>
          <a:p>
            <a:endParaRPr lang="en-US" dirty="0">
              <a:latin typeface="Montserrat" panose="00000500000000000000" pitchFamily="2" charset="-52"/>
            </a:endParaRPr>
          </a:p>
          <a:p>
            <a:r>
              <a:rPr lang="en-US" dirty="0">
                <a:latin typeface="Montserrat" panose="00000500000000000000" pitchFamily="2" charset="-52"/>
              </a:rPr>
              <a:t>+ Neural Volumes (NV), </a:t>
            </a:r>
          </a:p>
          <a:p>
            <a:r>
              <a:rPr lang="en-US" dirty="0">
                <a:latin typeface="Montserrat" panose="00000500000000000000" pitchFamily="2" charset="-52"/>
              </a:rPr>
              <a:t>+ Scene Representation Networks (SRN) and </a:t>
            </a:r>
          </a:p>
          <a:p>
            <a:r>
              <a:rPr lang="en-US" dirty="0">
                <a:latin typeface="Montserrat" panose="00000500000000000000" pitchFamily="2" charset="-52"/>
              </a:rPr>
              <a:t>+ Local Light Field Fusion (LLFF)</a:t>
            </a:r>
          </a:p>
          <a:p>
            <a:endParaRPr lang="en-US" dirty="0">
              <a:latin typeface="Montserrat" panose="00000500000000000000" pitchFamily="2" charset="-52"/>
            </a:endParaRPr>
          </a:p>
          <a:p>
            <a:endParaRPr lang="en-US" dirty="0">
              <a:latin typeface="Montserrat" panose="00000500000000000000" pitchFamily="2" charset="-52"/>
            </a:endParaRPr>
          </a:p>
          <a:p>
            <a:r>
              <a:rPr lang="en-US" dirty="0">
                <a:latin typeface="Montserrat" panose="00000500000000000000" pitchFamily="2" charset="-52"/>
              </a:rPr>
              <a:t>Metrics applied:</a:t>
            </a:r>
          </a:p>
          <a:p>
            <a:endParaRPr lang="en-US" dirty="0">
              <a:latin typeface="Montserrat" panose="00000500000000000000" pitchFamily="2" charset="-52"/>
            </a:endParaRPr>
          </a:p>
          <a:p>
            <a:r>
              <a:rPr lang="en-US" dirty="0">
                <a:latin typeface="Montserrat" panose="00000500000000000000" pitchFamily="2" charset="-52"/>
              </a:rPr>
              <a:t>+ SSIM: structural similarity index measure,</a:t>
            </a:r>
          </a:p>
          <a:p>
            <a:r>
              <a:rPr lang="en-US" dirty="0">
                <a:latin typeface="Montserrat" panose="00000500000000000000" pitchFamily="2" charset="-52"/>
              </a:rPr>
              <a:t>+ LPIPS: learned perceptual image patch similarity,</a:t>
            </a:r>
          </a:p>
          <a:p>
            <a:r>
              <a:rPr lang="en-US" dirty="0">
                <a:latin typeface="Montserrat" panose="00000500000000000000" pitchFamily="2" charset="-52"/>
              </a:rPr>
              <a:t>+ PSNR: peak-signal-to-noise ratio</a:t>
            </a:r>
          </a:p>
        </p:txBody>
      </p:sp>
    </p:spTree>
    <p:extLst>
      <p:ext uri="{BB962C8B-B14F-4D97-AF65-F5344CB8AC3E}">
        <p14:creationId xmlns:p14="http://schemas.microsoft.com/office/powerpoint/2010/main" val="390567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04BEA-D0F0-0A47-943E-984F6C5B7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57" y="1904143"/>
            <a:ext cx="6952686" cy="13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7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C5D2EE-57B6-9622-A73D-14D7C82D6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59" y="955875"/>
            <a:ext cx="3111917" cy="386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582237-CBAF-2979-679C-236DA34A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44" y="948338"/>
            <a:ext cx="3407494" cy="383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52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</a:t>
            </a:r>
            <a:r>
              <a:rPr lang="en-US" sz="1400" b="0" dirty="0"/>
              <a:t>by Matthew </a:t>
            </a:r>
            <a:r>
              <a:rPr lang="en-US" sz="1400" b="0" dirty="0" err="1"/>
              <a:t>Tancik</a:t>
            </a:r>
            <a:endParaRPr b="0" dirty="0"/>
          </a:p>
        </p:txBody>
      </p:sp>
      <p:pic>
        <p:nvPicPr>
          <p:cNvPr id="2" name="NeRF Neural Radiance Fields 720 Comparison (compressed)">
            <a:hlinkClick r:id="" action="ppaction://media"/>
            <a:extLst>
              <a:ext uri="{FF2B5EF4-FFF2-40B4-BE49-F238E27FC236}">
                <a16:creationId xmlns:a16="http://schemas.microsoft.com/office/drawing/2014/main" id="{8A201D1F-AE69-BDFF-CDB4-06CC57C49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4408" y="1026213"/>
            <a:ext cx="6734983" cy="37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4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Conclusions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B14C6-D45F-3DB5-E1F5-F512F8B51ACF}"/>
              </a:ext>
            </a:extLst>
          </p:cNvPr>
          <p:cNvSpPr txBox="1"/>
          <p:nvPr/>
        </p:nvSpPr>
        <p:spPr>
          <a:xfrm>
            <a:off x="717800" y="1339282"/>
            <a:ext cx="786708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-52"/>
              </a:rPr>
              <a:t>It should be noted that this method has high computational complexity. </a:t>
            </a:r>
          </a:p>
          <a:p>
            <a:endParaRPr lang="en-US" dirty="0">
              <a:latin typeface="Montserrat" panose="00000500000000000000" pitchFamily="2" charset="-52"/>
            </a:endParaRPr>
          </a:p>
          <a:p>
            <a:r>
              <a:rPr lang="en-US" dirty="0">
                <a:latin typeface="Montserrat" panose="00000500000000000000" pitchFamily="2" charset="-52"/>
              </a:rPr>
              <a:t>+ The authors report training time of 1-2 days on an NVIDIA V100 GPU. </a:t>
            </a:r>
          </a:p>
          <a:p>
            <a:r>
              <a:rPr lang="en-US" dirty="0">
                <a:latin typeface="Montserrat" panose="00000500000000000000" pitchFamily="2" charset="-52"/>
              </a:rPr>
              <a:t>+ Rendering a single image from a real scene requires 150-200 million network queries, taking 30 seconds on a V100 GPU.</a:t>
            </a:r>
          </a:p>
          <a:p>
            <a:endParaRPr lang="en-US" dirty="0">
              <a:latin typeface="Montserrat" panose="00000500000000000000" pitchFamily="2" charset="-52"/>
            </a:endParaRPr>
          </a:p>
          <a:p>
            <a:endParaRPr lang="en-US" dirty="0">
              <a:latin typeface="Montserrat" panose="00000500000000000000" pitchFamily="2" charset="-52"/>
            </a:endParaRPr>
          </a:p>
          <a:p>
            <a:r>
              <a:rPr lang="en-US" dirty="0">
                <a:latin typeface="Montserrat" panose="00000500000000000000" pitchFamily="2" charset="-52"/>
              </a:rPr>
              <a:t>Another aspect is interpretability.</a:t>
            </a:r>
          </a:p>
          <a:p>
            <a:endParaRPr lang="en-US" dirty="0">
              <a:latin typeface="Montserrat" panose="00000500000000000000" pitchFamily="2" charset="-52"/>
            </a:endParaRPr>
          </a:p>
          <a:p>
            <a:r>
              <a:rPr lang="en-US" dirty="0">
                <a:latin typeface="Montserrat" panose="00000500000000000000" pitchFamily="2" charset="-52"/>
              </a:rPr>
              <a:t>+ it is unclear how to analyze </a:t>
            </a:r>
            <a:r>
              <a:rPr lang="en-US" dirty="0" err="1">
                <a:latin typeface="Montserrat" panose="00000500000000000000" pitchFamily="2" charset="-52"/>
              </a:rPr>
              <a:t>ssues</a:t>
            </a:r>
            <a:r>
              <a:rPr lang="en-US" dirty="0">
                <a:latin typeface="Montserrat" panose="00000500000000000000" pitchFamily="2" charset="-52"/>
              </a:rPr>
              <a:t> of the expected quality of rendered views and failure modes when we encode scenes in the weights of a deep neural network. </a:t>
            </a:r>
          </a:p>
        </p:txBody>
      </p:sp>
    </p:spTree>
    <p:extLst>
      <p:ext uri="{BB962C8B-B14F-4D97-AF65-F5344CB8AC3E}">
        <p14:creationId xmlns:p14="http://schemas.microsoft.com/office/powerpoint/2010/main" val="82744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673" name="Google Shape;673;p6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6694792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3"/>
              </a:rPr>
              <a:t>https://arxiv.org/pdf/2003.08934.pdf</a:t>
            </a:r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3"/>
              </a:rPr>
              <a:t>https://www.matthewtancik.com/nerf</a:t>
            </a:r>
            <a:endParaRPr lang="en-US" dirty="0"/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4"/>
              </a:rPr>
              <a:t>https://keep-current.vercel.app/nerf-representing-scenes-as-neural-radiance-fields-for-view-synthesis</a:t>
            </a:r>
            <a:endParaRPr lang="en-US" dirty="0"/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5"/>
              </a:rPr>
              <a:t>http://graphics.csie.ncku.edu.tw/2020%20CG/NeRF_present.pdf</a:t>
            </a:r>
            <a:endParaRPr lang="en-US" dirty="0"/>
          </a:p>
          <a:p>
            <a:pPr marL="457200" marR="508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6"/>
              </a:rPr>
              <a:t>https://github.com/bmild/nerf?ysclid=lr7x19xkcg208446575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661" name="Google Shape;661;p62"/>
          <p:cNvSpPr txBox="1"/>
          <p:nvPr/>
        </p:nvSpPr>
        <p:spPr>
          <a:xfrm>
            <a:off x="713225" y="4249600"/>
            <a:ext cx="37104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On-screen Show (16:9)</PresentationFormat>
  <Paragraphs>37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Montserrat</vt:lpstr>
      <vt:lpstr>Management Consulting Toolkit by Slidesgo</vt:lpstr>
      <vt:lpstr>Evaluation</vt:lpstr>
      <vt:lpstr>Comparison</vt:lpstr>
      <vt:lpstr>Comparison</vt:lpstr>
      <vt:lpstr>Comparison</vt:lpstr>
      <vt:lpstr>Comparison by Matthew Tancik</vt:lpstr>
      <vt:lpstr>Notes and Conclusions</vt:lpstr>
      <vt:lpstr>Resources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2024-01-10T17:29:40Z</dcterms:modified>
</cp:coreProperties>
</file>